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57" r:id="rId3"/>
    <p:sldId id="258" r:id="rId4"/>
    <p:sldId id="260" r:id="rId5"/>
    <p:sldId id="290" r:id="rId6"/>
    <p:sldId id="291" r:id="rId7"/>
    <p:sldId id="259" r:id="rId8"/>
    <p:sldId id="292" r:id="rId9"/>
    <p:sldId id="256" r:id="rId10"/>
    <p:sldId id="261" r:id="rId11"/>
    <p:sldId id="262" r:id="rId12"/>
    <p:sldId id="268" r:id="rId13"/>
    <p:sldId id="264" r:id="rId14"/>
    <p:sldId id="265" r:id="rId15"/>
    <p:sldId id="266" r:id="rId16"/>
    <p:sldId id="263" r:id="rId17"/>
    <p:sldId id="295" r:id="rId18"/>
    <p:sldId id="267" r:id="rId19"/>
    <p:sldId id="272" r:id="rId20"/>
    <p:sldId id="269" r:id="rId21"/>
    <p:sldId id="274" r:id="rId22"/>
    <p:sldId id="271" r:id="rId23"/>
    <p:sldId id="296" r:id="rId24"/>
    <p:sldId id="273" r:id="rId25"/>
    <p:sldId id="270" r:id="rId26"/>
    <p:sldId id="288" r:id="rId27"/>
    <p:sldId id="287" r:id="rId28"/>
    <p:sldId id="275" r:id="rId29"/>
    <p:sldId id="297" r:id="rId30"/>
    <p:sldId id="276" r:id="rId31"/>
    <p:sldId id="277" r:id="rId32"/>
    <p:sldId id="278" r:id="rId33"/>
    <p:sldId id="286" r:id="rId34"/>
    <p:sldId id="294" r:id="rId35"/>
    <p:sldId id="281" r:id="rId36"/>
    <p:sldId id="280" r:id="rId37"/>
    <p:sldId id="285" r:id="rId38"/>
    <p:sldId id="279" r:id="rId39"/>
    <p:sldId id="284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FA69-B693-445F-A1B7-7EEAD56450B3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softroboticstoolkit.com/book/export/html/206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9" y="1322471"/>
            <a:ext cx="8540978" cy="52106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46728" y="5535922"/>
            <a:ext cx="2627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LMST </a:t>
            </a:r>
          </a:p>
          <a:p>
            <a:pPr algn="ctr"/>
            <a:r>
              <a:rPr lang="en-US" sz="1400" b="1" dirty="0" smtClean="0"/>
              <a:t>(in series with 100 ohm resistor)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4153990" y="3712783"/>
            <a:ext cx="10146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4.096 V</a:t>
            </a:r>
            <a:endParaRPr lang="en-US" sz="11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766693" y="4350919"/>
            <a:ext cx="1014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100 ohm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79900" y="5584050"/>
            <a:ext cx="2518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Adafruit_MCP3421 18 bit ADC</a:t>
            </a:r>
          </a:p>
          <a:p>
            <a:pPr algn="ctr"/>
            <a:r>
              <a:rPr lang="en-US" sz="1400" b="1" dirty="0" smtClean="0"/>
              <a:t>(in parallel with LMST)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80036" y="4268066"/>
            <a:ext cx="2518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/>
              <a:t>Adafruit</a:t>
            </a:r>
            <a:r>
              <a:rPr lang="en-US" sz="1400" b="1" dirty="0" smtClean="0"/>
              <a:t> BNO055 IMU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585689" y="3145483"/>
            <a:ext cx="3158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/>
              <a:t>Adafruit</a:t>
            </a:r>
            <a:r>
              <a:rPr lang="en-US" sz="1400" b="1" dirty="0"/>
              <a:t> </a:t>
            </a:r>
            <a:r>
              <a:rPr lang="en-US" sz="1400" b="1" dirty="0" err="1"/>
              <a:t>Qwiic</a:t>
            </a:r>
            <a:r>
              <a:rPr lang="en-US" sz="1400" b="1" dirty="0"/>
              <a:t> / Stemma QT 5 Port Hub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99202" y="2927650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5V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7361" y="2354015"/>
            <a:ext cx="101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GND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898509" y="1179095"/>
            <a:ext cx="141393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57948" y="994429"/>
            <a:ext cx="57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SDA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898846" y="1564651"/>
            <a:ext cx="1413933" cy="0"/>
          </a:xfrm>
          <a:prstGeom prst="line">
            <a:avLst/>
          </a:prstGeom>
          <a:ln w="57150">
            <a:solidFill>
              <a:srgbClr val="C709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58285" y="137998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SCL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940166" y="1967303"/>
            <a:ext cx="1413933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499605" y="1782637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Parallel Circuit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076805" y="3083928"/>
            <a:ext cx="89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Rot </a:t>
            </a:r>
            <a:r>
              <a:rPr lang="en-US" b="1" dirty="0" err="1" smtClean="0"/>
              <a:t>Enc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 rot="16200000">
            <a:off x="4696170" y="3494008"/>
            <a:ext cx="136127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solidFill>
                  <a:srgbClr val="000000"/>
                </a:solidFill>
                <a:latin typeface="Proxima Nova"/>
              </a:rPr>
              <a:t>Precision LM4040 </a:t>
            </a:r>
            <a:endParaRPr lang="en-US" sz="1050" b="1" dirty="0" smtClean="0">
              <a:solidFill>
                <a:srgbClr val="000000"/>
              </a:solidFill>
              <a:latin typeface="Proxima Nova"/>
            </a:endParaRPr>
          </a:p>
          <a:p>
            <a:pPr algn="ctr"/>
            <a:r>
              <a:rPr lang="en-US" sz="1050" b="1" dirty="0" smtClean="0">
                <a:solidFill>
                  <a:srgbClr val="000000"/>
                </a:solidFill>
                <a:latin typeface="Proxima Nova"/>
              </a:rPr>
              <a:t>Voltage </a:t>
            </a:r>
            <a:r>
              <a:rPr lang="en-US" sz="1050" b="1" dirty="0">
                <a:solidFill>
                  <a:srgbClr val="000000"/>
                </a:solidFill>
                <a:latin typeface="Proxima Nova"/>
              </a:rPr>
              <a:t>Reference</a:t>
            </a:r>
            <a:endParaRPr lang="en-US" sz="1050" b="1" i="0" dirty="0">
              <a:solidFill>
                <a:srgbClr val="000000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29951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7-rt.googleusercontent.com/docsz/AD_4nXctS2HGyDTR8AUn95xbSaNDYehqcg4MP7grydMOTtEDsJExw-8QteXdRhSi-eV04CgJhaoq2G-JGRWec9qSNk_oKM0Q3avW5FJbcOJmx3xZmjEGRN8EGiYVFM0loTWyC7WWrmNl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12" y="1231558"/>
            <a:ext cx="8861491" cy="48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Sample 2.27” Long -&gt; will test Monday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7" y="2067218"/>
            <a:ext cx="5401857" cy="34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717" y="2967648"/>
            <a:ext cx="10515600" cy="1325563"/>
          </a:xfrm>
        </p:spPr>
        <p:txBody>
          <a:bodyPr/>
          <a:lstStyle/>
          <a:p>
            <a:r>
              <a:rPr lang="en-US" dirty="0" smtClean="0"/>
              <a:t>12_5_2024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Sample Lengths</a:t>
            </a:r>
            <a:endParaRPr lang="en-US" dirty="0"/>
          </a:p>
        </p:txBody>
      </p:sp>
      <p:pic>
        <p:nvPicPr>
          <p:cNvPr id="2050" name="Picture 2" descr="https://lh7-rt.googleusercontent.com/docsz/AD_4nXdBVLgvu73e9mx4ZrQKZfAuu142dhJdMyMs9i6FaTrA6P_B5LHmGjOCm0jz8iZ1b08wJ6ER5YWTQYWLhdb5YPgowItgfn471aDk089MwUiPC8zEUUG1Bb1_LqdmXYZ_Ym4CVWcev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8" y="1690688"/>
            <a:ext cx="6214544" cy="47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412480" y="2672862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00343" y="2303530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2.31 inches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12480" y="1615496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0343" y="1246164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Two Samples:  2.3” and 2.31”</a:t>
            </a:r>
            <a:endParaRPr lang="en-US" dirty="0"/>
          </a:p>
        </p:txBody>
      </p:sp>
      <p:pic>
        <p:nvPicPr>
          <p:cNvPr id="3074" name="Picture 2" descr="https://lh7-rt.googleusercontent.com/docsz/AD_4nXdEWoJ2Hq6FsrAKLS8OPMYLWzB0qm1L6rjTm7Z64DfCyIZR-KgHSdZj3qD8B9epOvUne8TPwDSIr6F_sPO3D5lwdCUJX0iKDtIE-t1JCFqWTaPDdlEOJNfZ48smNNYJ4pKn-fLqs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1" y="2248168"/>
            <a:ext cx="5882859" cy="44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6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Reapplication Issues</a:t>
            </a:r>
            <a:endParaRPr lang="en-US" dirty="0"/>
          </a:p>
        </p:txBody>
      </p:sp>
      <p:pic>
        <p:nvPicPr>
          <p:cNvPr id="5" name="Picture 2" descr="https://lh7-rt.googleusercontent.com/docsz/AD_4nXdsIJ3e2uZ6eshBTU40OEdfFjBCFVATI0HUOf0X80NsfsbOlGYZgg6DdL19PL1Q4ihQJZzhQDD50ahHsv00BzbhuOYUGqBQFOG_bZ_XpPrOnj5bcApo5begfF2cjZt3z2YVaY9y?key=BY398CqP47pJlkV9W7-0r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24" y="2485427"/>
            <a:ext cx="2857936" cy="38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G_0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3258" y="1690688"/>
            <a:ext cx="2808568" cy="4956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9772" y="1690688"/>
            <a:ext cx="306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Solved by Adding More Silicone to Inlet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7-rt.googleusercontent.com/docsz/AD_4nXdGfi9uP9oTz3aN8c2sG2H2v_WX_Yp0Ddsl_MNy4G46mzdwynMsH5OA8dAphuX1N7uGrZX7JvchIdoSKDoAvRj69FU7kyCtUmqpXSbF_bkE2zBfIoJUwtydV71sgl_uHJ5ZI8IlG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2" y="1634049"/>
            <a:ext cx="4870016" cy="36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docsz/AD_4nXdN8PLfk3xfjHIYniKgh__796qlUR9QxS52yI_QG464wtAKpVr8wSpjM5_mkylD6v1CysPJGSUd-nUTTBje59a-4LX_bnc3fOHhiHlJ1KODe5CpTzbemiMDxFWAM7ZVtEdd0wRXJA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1619858"/>
            <a:ext cx="6405315" cy="35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Reapplication 3x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14" y="99652"/>
            <a:ext cx="4041165" cy="3215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147" y="99652"/>
            <a:ext cx="4116706" cy="3242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214" y="3342462"/>
            <a:ext cx="4041165" cy="3207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7333" y="3342461"/>
            <a:ext cx="4148520" cy="327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57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Testing:  Monday….</a:t>
            </a:r>
            <a:endParaRPr lang="en-US" dirty="0"/>
          </a:p>
        </p:txBody>
      </p:sp>
      <p:pic>
        <p:nvPicPr>
          <p:cNvPr id="5122" name="Picture 2" descr="https://lh7-rt.googleusercontent.com/docsz/AD_4nXfIPTBrG7yEAQD1x2Uc28rTKsLL2w1hTBLL52Q9sbinAcZ6mpVzBTHTlJmoAkdq46CtWimfeAsKjOIxtI3rzsvWLUimw_3gAXOhkFHKJL6q_0yDytKk8IaoNn2GBMZEb9wcYoLZS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18" y="1526336"/>
            <a:ext cx="4574563" cy="50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6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700" y="2327275"/>
            <a:ext cx="10515600" cy="1325563"/>
          </a:xfrm>
        </p:spPr>
        <p:txBody>
          <a:bodyPr/>
          <a:lstStyle/>
          <a:p>
            <a:r>
              <a:rPr lang="en-US" b="1" dirty="0" smtClean="0"/>
              <a:t>12/12/2024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6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= 0.125”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𝑘𝑛𝑢𝑐𝑘𝑙𝑒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𝑡h𝑖𝑐𝑘𝑛𝑒𝑠𝑠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 = 0.05” (1.27 mm)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Knuckle Model</a:t>
            </a:r>
            <a:endParaRPr lang="en-US" sz="3600" b="1" dirty="0"/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0.1677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7-rt.googleusercontent.com/docsz/AD_4nXdEmMER8CyH_UpUkhoZ6fnnVUAtdx63pLvWxy1JrQWJjisy2YpeEvZIeFVvm5FX0l7Wr42AmkiEk3WBCxdtMwU6e1LGQ-IqGgSKjDUHO1qBJzHMs_IZjcX-wgX_EB1Nm6HGjcq6X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350836"/>
            <a:ext cx="8167687" cy="62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-25078"/>
            <a:ext cx="10515600" cy="1325563"/>
          </a:xfrm>
        </p:spPr>
        <p:txBody>
          <a:bodyPr/>
          <a:lstStyle/>
          <a:p>
            <a:r>
              <a:rPr lang="en-US" b="1" dirty="0" smtClean="0"/>
              <a:t>Angle Testing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4" y="2005012"/>
            <a:ext cx="3135788" cy="4548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12" y="2005012"/>
            <a:ext cx="3427431" cy="4548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147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8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600950" y="1459855"/>
            <a:ext cx="1885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20 </a:t>
            </a:r>
            <a:r>
              <a:rPr lang="en-US" sz="2400" b="1" dirty="0" err="1" smtClean="0"/>
              <a:t>Deg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6975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eyKiGFDAvfgXn70gMA-TspvRfDxs6-tXwFb2nRbUooH49cngUnpq7s75OzpHEE9TsMJKANDc4V4ZrwOw4MFLxzVA8RXTaBw18ub2IUpneGf7PDBRhMGcf3DeOGUsDLu0ZSXhedf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" y="1246185"/>
            <a:ext cx="5278700" cy="40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rt.googleusercontent.com/docsz/AD_4nXd3KDP8kpB5xwIhRFe2LLjejoHTBCa1Mr84KGnTuVXIT1n1wSKfC2Wfmd5nFHuIrCu5rGFhodtOWd3e2VRZx_2MafXbLdddxiMI-kaHhhR-rgUT_Yox7n6t2KNFhACd7JxglFnF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447798"/>
            <a:ext cx="6568456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832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4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docsz/AD_4nXeK4toAycpWY83Q1LhtNRd8k7yEDQ69Qq58x36vp5cRHM_YP2IBiR2Bkum9FOIWUu4yZ5-Wmkc2DRua33-mDJjSRyi-fe7Rynfqx2ksZhcN14hWzE_QslbgSq8MmfJk3ZSJ4wnu4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60" y="744132"/>
            <a:ext cx="8007081" cy="61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 rot="20513214">
            <a:off x="1442080" y="4458852"/>
            <a:ext cx="7277238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706619" y="3554179"/>
            <a:ext cx="184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Data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8731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8494" y="2594978"/>
            <a:ext cx="10515600" cy="1325563"/>
          </a:xfrm>
        </p:spPr>
        <p:txBody>
          <a:bodyPr/>
          <a:lstStyle/>
          <a:p>
            <a:r>
              <a:rPr lang="en-US" b="1" dirty="0" smtClean="0"/>
              <a:t>12/19/2024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010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84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633538"/>
            <a:ext cx="10667104" cy="5062538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Model Curve Changes Drastically When ABS print size changes drastically by 0.001” (0.0254mm)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14500" y="1758772"/>
            <a:ext cx="2495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Changed cross section from 0.02” x 0.02” to 0.014” x 0.014”, so 0.006” height and width </a:t>
            </a:r>
            <a:endParaRPr lang="en-US" b="1" dirty="0"/>
          </a:p>
        </p:txBody>
      </p:sp>
      <p:sp>
        <p:nvSpPr>
          <p:cNvPr id="10" name="Oval 9"/>
          <p:cNvSpPr/>
          <p:nvPr/>
        </p:nvSpPr>
        <p:spPr>
          <a:xfrm rot="20513214">
            <a:off x="1291173" y="4495227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rot="19086750">
            <a:off x="773715" y="3607588"/>
            <a:ext cx="5598432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97383" y="4427622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0.02” x 0.02”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 rot="19125067">
            <a:off x="2890962" y="3591126"/>
            <a:ext cx="1556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0.01” x 0.01”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7117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70" y="642204"/>
            <a:ext cx="7625938" cy="571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 = 0.25”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Auto Bender Model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 0.4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</a:t>
            </a:r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5264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</a:t>
            </a:r>
            <a:r>
              <a:rPr lang="en-US" sz="4000" b="1" dirty="0" err="1" smtClean="0"/>
              <a:t>MinMax</a:t>
            </a:r>
            <a:r>
              <a:rPr lang="en-US" sz="4000" b="1" dirty="0"/>
              <a:t> </a:t>
            </a:r>
            <a:r>
              <a:rPr lang="en-US" sz="4000" b="1" dirty="0" smtClean="0"/>
              <a:t>-&gt; 0 to 1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497" y="1576388"/>
            <a:ext cx="7356947" cy="528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7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88" y="938478"/>
            <a:ext cx="7067212" cy="55616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00150" y="-149225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4x Reapplication </a:t>
            </a:r>
            <a:r>
              <a:rPr lang="en-US" sz="4000" b="1" dirty="0" err="1" smtClean="0"/>
              <a:t>Errorbars</a:t>
            </a:r>
            <a:r>
              <a:rPr lang="en-US" sz="4000" b="1" dirty="0" smtClean="0"/>
              <a:t>:  Using Norm Res</a:t>
            </a:r>
            <a:br>
              <a:rPr lang="en-US" sz="4000" b="1" dirty="0" smtClean="0"/>
            </a:br>
            <a:r>
              <a:rPr lang="en-US" sz="4000" b="1" dirty="0" smtClean="0"/>
              <a:t>12 prediction files worth of data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59432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10515600" cy="1325563"/>
          </a:xfrm>
        </p:spPr>
        <p:txBody>
          <a:bodyPr/>
          <a:lstStyle/>
          <a:p>
            <a:r>
              <a:rPr lang="en-US" b="1" dirty="0" smtClean="0"/>
              <a:t>Misalignment and </a:t>
            </a:r>
            <a:r>
              <a:rPr lang="en-US" b="1" dirty="0" err="1" smtClean="0"/>
              <a:t>MinMax</a:t>
            </a:r>
            <a:r>
              <a:rPr lang="en-US" b="1" dirty="0" smtClean="0"/>
              <a:t>: 0, 8, 20 </a:t>
            </a:r>
            <a:r>
              <a:rPr lang="en-US" b="1" dirty="0" err="1" smtClean="0"/>
              <a:t>deg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6 prediction files worth of data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325562"/>
            <a:ext cx="7378873" cy="518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7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74" y="23678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Across Sensor Repeatability:  </a:t>
            </a:r>
            <a:r>
              <a:rPr lang="en-US" sz="2800" b="1" dirty="0" err="1" smtClean="0"/>
              <a:t>MinMax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>12 files, where 1 is trained and is used to predict rest -&gt; 132 prediction files in total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8" y="1753352"/>
            <a:ext cx="6654740" cy="47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1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5" y="1228725"/>
            <a:ext cx="59626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95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07" y="2028824"/>
            <a:ext cx="10766136" cy="3552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Rot Enc.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333 </a:t>
            </a:r>
            <a:r>
              <a:rPr lang="en-US" b="1" dirty="0" err="1" smtClean="0"/>
              <a:t>deg</a:t>
            </a:r>
            <a:r>
              <a:rPr lang="en-US" b="1" dirty="0" smtClean="0"/>
              <a:t>/sec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0196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, collect 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938338"/>
            <a:ext cx="11100015" cy="3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190750"/>
            <a:ext cx="11361964" cy="3810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07975"/>
            <a:ext cx="11144250" cy="1325563"/>
          </a:xfrm>
        </p:spPr>
        <p:txBody>
          <a:bodyPr/>
          <a:lstStyle/>
          <a:p>
            <a:r>
              <a:rPr lang="en-US" b="1" dirty="0" smtClean="0"/>
              <a:t>IMU Dynamic Test:  100 Cycles, Period is 1 sec, </a:t>
            </a:r>
            <a:r>
              <a:rPr lang="en-US" b="1" dirty="0"/>
              <a:t>collect </a:t>
            </a:r>
            <a:r>
              <a:rPr lang="en-US" b="1" dirty="0" smtClean="0"/>
              <a:t>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367952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300 </a:t>
            </a:r>
            <a:r>
              <a:rPr lang="en-US" b="1" dirty="0" err="1" smtClean="0"/>
              <a:t>ms</a:t>
            </a:r>
            <a:r>
              <a:rPr lang="en-US" b="1" dirty="0" smtClean="0"/>
              <a:t>, collect </a:t>
            </a:r>
            <a:r>
              <a:rPr lang="en-US" b="1" dirty="0"/>
              <a:t>5 data points every 300 </a:t>
            </a:r>
            <a:r>
              <a:rPr lang="en-US" b="1" dirty="0" err="1" smtClean="0"/>
              <a:t>ms</a:t>
            </a:r>
            <a:r>
              <a:rPr lang="en-US" b="1" dirty="0" smtClean="0"/>
              <a:t>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2150"/>
            <a:ext cx="12004312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97" y="1928812"/>
            <a:ext cx="10959606" cy="357663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Strain Sensor Dynamic Test:  100 Cycles, Period is 1 sec, collect 15 </a:t>
            </a:r>
            <a:r>
              <a:rPr lang="en-US" b="1" dirty="0"/>
              <a:t>data points every </a:t>
            </a:r>
            <a:r>
              <a:rPr lang="en-US" b="1" dirty="0" smtClean="0"/>
              <a:t>1 sec, </a:t>
            </a:r>
            <a:r>
              <a:rPr lang="en-US" b="1" dirty="0"/>
              <a:t>333 </a:t>
            </a:r>
            <a:r>
              <a:rPr lang="en-US" b="1" dirty="0" err="1"/>
              <a:t>deg</a:t>
            </a:r>
            <a:r>
              <a:rPr lang="en-US" b="1" dirty="0"/>
              <a:t>/sec</a:t>
            </a:r>
          </a:p>
        </p:txBody>
      </p:sp>
    </p:spTree>
    <p:extLst>
      <p:ext uri="{BB962C8B-B14F-4D97-AF65-F5344CB8AC3E}">
        <p14:creationId xmlns:p14="http://schemas.microsoft.com/office/powerpoint/2010/main" val="413951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rt.googleusercontent.com/docsz/AD_4nXfU2n88Q25SCkn-8xcwcDowyInBo9fzvM4o3IxaXhAMKxQFjRedXnoxQgojZjE8D96zqPfaRj9jS8lLTWxzHcM850jGJqbl2COmxBruC3PzTDBu2ysaG9DhBTNN2CbWCFVCUsRU7RnftkKU7idRbFW8DFLp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93" y="1516966"/>
            <a:ext cx="6207634" cy="47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2861" y="267286"/>
            <a:ext cx="683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 a reminder….Sample ABS_100</a:t>
            </a:r>
            <a:endParaRPr lang="en-US" sz="3200" b="1" dirty="0"/>
          </a:p>
        </p:txBody>
      </p:sp>
      <p:pic>
        <p:nvPicPr>
          <p:cNvPr id="4100" name="Picture 4" descr="https://lh7-rt.googleusercontent.com/docsz/AD_4nXc4HscwY0nkKY15bQNXrCyXXOqf_CnrslcYfygLuJV6wRFKvaQw-AnWQeZ9U08l1RZN2OdDQ7l1q-nkHAyUS1e1WYxfnJuEUkwwOmJQGV0UgpwRxXfx3_9QXmOJy8wUwQFdMjPDb555WsQAZNmRoVaSg4Cg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1" y="2111008"/>
            <a:ext cx="27051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73994" y="999848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40% elongation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0607040" y="1369180"/>
            <a:ext cx="422031" cy="40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Comparing peak 0 </a:t>
            </a:r>
            <a:r>
              <a:rPr lang="en-US" b="1" dirty="0" err="1" smtClean="0"/>
              <a:t>deg</a:t>
            </a:r>
            <a:r>
              <a:rPr lang="en-US" b="1" dirty="0" smtClean="0"/>
              <a:t> norm res to 100 cycle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96" y="1690687"/>
            <a:ext cx="9906384" cy="456573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727032" y="2261937"/>
            <a:ext cx="689810" cy="721895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𝑅𝐴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𝑒𝑙𝑒𝑐𝑡𝑟𝑖𝑐𝑎𝑙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𝑟𝑒𝑠𝑖𝑠𝑡𝑖𝑣𝑖𝑡𝑦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 (29.4 x 10^-8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𝑒𝑔𝑎𝑖𝑛</m:t>
                    </m:r>
                  </m:oMath>
                </a14:m>
                <a:r>
                  <a:rPr lang="en-US" sz="2000" b="0" i="1" dirty="0" smtClean="0">
                    <a:latin typeface="Cambria Math" panose="02040503050406030204" pitchFamily="18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𝑢𝑛𝑠𝑡𝑟𝑒𝑡𝑐h𝑒𝑑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𝑐𝑟𝑜𝑠𝑠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𝑠𝑒𝑐𝑡𝑖𝑜𝑛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𝑎𝑟𝑒𝑎</m:t>
                      </m:r>
                    </m:oMath>
                  </m:oMathPara>
                </a14:m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𝑒𝑙𝑒𝑐𝑡𝑟𝑖𝑐𝑎𝑙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𝑟𝑒𝑠𝑖𝑠𝑡𝑎𝑛𝑐𝑒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  <m: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b="0" i="0" smtClean="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𝑤h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and given the following: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000" dirty="0" smtClean="0"/>
                  <a:t>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𝑧𝑧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</m:den>
                    </m:f>
                  </m:oMath>
                </a14:m>
                <a:endParaRPr lang="en-US" sz="2000" dirty="0"/>
              </a:p>
              <a:p>
                <a:pPr algn="ctr"/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𝜈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where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𝑤𝑖𝑑𝑡h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𝑙𝑖𝑞𝑢𝑖𝑑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𝑚𝑒𝑡𝑎𝑙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𝑐h𝑎𝑛𝑛𝑒𝑙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h𝑒𝑖𝑔h𝑡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𝑢𝑛𝑖𝑡𝑙𝑒𝑠𝑠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𝑝𝑜𝑖𝑠𝑠𝑜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𝑐𝑎𝑠𝑒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</m:t>
                      </m:r>
                    </m:oMath>
                  </m:oMathPara>
                </a14:m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𝑎𝑥𝑖𝑎𝑙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 so strain normal to x-plane in x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 smtClean="0">
                    <a:latin typeface="Cambria Math" panose="02040503050406030204" pitchFamily="18" charset="0"/>
                  </a:rPr>
                  <a:t>,so strain normal to y-plane in y direction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𝑧𝑧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𝑢𝑛𝑖𝑡𝑙𝑒𝑠𝑠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𝑙𝑎𝑡𝑒𝑟𝑖𝑎𝑙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𝑠𝑡𝑟𝑎𝑖𝑛</m:t>
                    </m:r>
                  </m:oMath>
                </a14:m>
                <a:r>
                  <a:rPr lang="en-US" sz="2000" i="1" dirty="0">
                    <a:latin typeface="Cambria Math" panose="02040503050406030204" pitchFamily="18" charset="0"/>
                  </a:rPr>
                  <a:t>,so strain normal to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z-plane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in </a:t>
                </a:r>
                <a:r>
                  <a:rPr lang="en-US" sz="2000" i="1" dirty="0" smtClean="0">
                    <a:latin typeface="Cambria Math" panose="02040503050406030204" pitchFamily="18" charset="0"/>
                  </a:rPr>
                  <a:t>z </a:t>
                </a:r>
                <a:r>
                  <a:rPr lang="en-US" sz="2000" i="1" dirty="0">
                    <a:latin typeface="Cambria Math" panose="02040503050406030204" pitchFamily="18" charset="0"/>
                  </a:rPr>
                  <a:t>direction</a:t>
                </a: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algn="ctr"/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89428" y="168811"/>
                <a:ext cx="13406511" cy="7876708"/>
              </a:xfrm>
              <a:prstGeom prst="rect">
                <a:avLst/>
              </a:prstGeom>
              <a:blipFill>
                <a:blip r:embed="rId2"/>
                <a:stretch>
                  <a:fillRect t="-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448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endParaRPr lang="en-US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</m:oMath>
                  </m:oMathPara>
                </a14:m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 smtClean="0"/>
                  <a:t>References: 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 smtClean="0"/>
                  <a:t>Soft </a:t>
                </a:r>
                <a:r>
                  <a:rPr lang="en-US" sz="2000" dirty="0"/>
                  <a:t>Robotics Toolkit. (</a:t>
                </a:r>
                <a:r>
                  <a:rPr lang="en-US" sz="2000" dirty="0" err="1"/>
                  <a:t>n.d.</a:t>
                </a:r>
                <a:r>
                  <a:rPr lang="en-US" sz="2000" dirty="0"/>
                  <a:t>). </a:t>
                </a:r>
                <a:r>
                  <a:rPr lang="en-US" sz="2000" i="1" dirty="0"/>
                  <a:t>Casting soft robots</a:t>
                </a:r>
                <a:r>
                  <a:rPr lang="en-US" sz="2000" dirty="0"/>
                  <a:t>. Retrieved January 14, 2025,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from </a:t>
                </a:r>
                <a:r>
                  <a:rPr lang="en-US" sz="2000" dirty="0">
                    <a:hlinkClick r:id="rId2"/>
                  </a:rPr>
                  <a:t>https://</a:t>
                </a:r>
                <a:r>
                  <a:rPr lang="en-US" sz="2000" dirty="0" smtClean="0">
                    <a:hlinkClick r:id="rId2"/>
                  </a:rPr>
                  <a:t>softroboticstoolkit.com/book/export/html/206021</a:t>
                </a:r>
                <a:endParaRPr lang="en-US" sz="2000" dirty="0" smtClean="0"/>
              </a:p>
              <a:p>
                <a:pPr marL="457200" indent="-457200">
                  <a:buAutoNum type="arabicPeriod" startAt="2"/>
                </a:pPr>
                <a:r>
                  <a:rPr lang="en-US" sz="2000" dirty="0" smtClean="0"/>
                  <a:t>Craig </a:t>
                </a:r>
                <a:r>
                  <a:rPr lang="en-US" sz="2000" dirty="0"/>
                  <a:t>Jr., R. R. (2011). </a:t>
                </a:r>
                <a:r>
                  <a:rPr lang="en-US" sz="2000" i="1" dirty="0"/>
                  <a:t>Mechanics of materials</a:t>
                </a:r>
                <a:r>
                  <a:rPr lang="en-US" sz="2000" dirty="0"/>
                  <a:t> (3rd ed.). Wiley</a:t>
                </a:r>
                <a:r>
                  <a:rPr lang="en-US" sz="2000" dirty="0" smtClean="0"/>
                  <a:t>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 err="1" smtClean="0"/>
                  <a:t>Hambley</a:t>
                </a:r>
                <a:r>
                  <a:rPr lang="en-US" sz="2000" dirty="0" smtClean="0"/>
                  <a:t>, A.R. (2011). </a:t>
                </a:r>
                <a:r>
                  <a:rPr lang="en-US" sz="2000" i="1" dirty="0" smtClean="0"/>
                  <a:t>Electrical Engineering Principles and Applications </a:t>
                </a:r>
                <a:r>
                  <a:rPr lang="en-US" sz="2000" dirty="0" smtClean="0"/>
                  <a:t>(5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Prentice Hall.</a:t>
                </a:r>
              </a:p>
              <a:p>
                <a:pPr marL="457200" indent="-457200">
                  <a:buAutoNum type="arabicPeriod" startAt="2"/>
                </a:pPr>
                <a:r>
                  <a:rPr lang="de-DE" sz="2000" dirty="0"/>
                  <a:t>Callister Jr., W. D., &amp; Rethwisch, D. G</a:t>
                </a:r>
                <a:r>
                  <a:rPr lang="de-DE" sz="2000" dirty="0" smtClean="0"/>
                  <a:t>.</a:t>
                </a:r>
                <a:r>
                  <a:rPr lang="en-US" sz="2000" i="1" dirty="0" smtClean="0"/>
                  <a:t>  Materials </a:t>
                </a:r>
                <a:r>
                  <a:rPr lang="en-US" sz="2000" i="1" dirty="0"/>
                  <a:t>Science and Engineering: An Introduction </a:t>
                </a:r>
                <a:r>
                  <a:rPr lang="en-US" sz="2000" dirty="0" smtClean="0"/>
                  <a:t>(10</a:t>
                </a:r>
                <a:r>
                  <a:rPr lang="en-US" sz="2000" baseline="30000" dirty="0" smtClean="0"/>
                  <a:t>th</a:t>
                </a:r>
                <a:r>
                  <a:rPr lang="en-US" sz="2000" dirty="0" smtClean="0"/>
                  <a:t> ed.). 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Chen, J., Zhang, J., Luo, Z., Zhang, J., Li, L., Su, Y., Gao, X., Li, Y., Tang, W., Cao, C., Liu, Q., Wang, L., &amp; Li, H. (2020).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err="1" smtClean="0"/>
                  <a:t>Superelastic</a:t>
                </a:r>
                <a:r>
                  <a:rPr lang="en-US" sz="2000" dirty="0"/>
                  <a:t>, sensitive, and low hysteresis flexible strain sensor based on wave-patterned liquid metal for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human </a:t>
                </a:r>
                <a:r>
                  <a:rPr lang="en-US" sz="2000" dirty="0"/>
                  <a:t>activity monitoring. </a:t>
                </a:r>
                <a:r>
                  <a:rPr lang="en-US" sz="2000" i="1" dirty="0" smtClean="0"/>
                  <a:t>ACS </a:t>
                </a:r>
                <a:r>
                  <a:rPr lang="en-US" sz="2000" i="1" dirty="0"/>
                  <a:t>Applied Materials &amp; Interfaces, 12</a:t>
                </a:r>
                <a:r>
                  <a:rPr lang="en-US" sz="2000" dirty="0"/>
                  <a:t>(19), 22200–22211. </a:t>
                </a:r>
                <a:endParaRPr lang="en-US" sz="2000" dirty="0" smtClean="0"/>
              </a:p>
              <a:p>
                <a:r>
                  <a:rPr lang="en-US" sz="2000" dirty="0"/>
                  <a:t>	</a:t>
                </a:r>
                <a:r>
                  <a:rPr lang="en-US" sz="2000" dirty="0" smtClean="0"/>
                  <a:t>https</a:t>
                </a:r>
                <a:r>
                  <a:rPr lang="en-US" sz="2000" dirty="0"/>
                  <a:t>://doi.org/10.1021/acsami.0c04709 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630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blipFill>
                <a:blip r:embed="rId3"/>
                <a:stretch>
                  <a:fillRect l="-1357" r="-1163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8947052" y="1125416"/>
            <a:ext cx="781011" cy="1167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3767" y="229303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Length (not LM channel length)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78105" y="4248443"/>
            <a:ext cx="0" cy="13504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178105" y="5219114"/>
            <a:ext cx="844061" cy="94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93365" y="6200281"/>
            <a:ext cx="68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Previous slide results strained to 40% elongation at L = 1.67”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4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𝐴𝐷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𝑟𝑜𝑡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320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𝑎𝑏𝑠𝑜𝑙𝑢𝑡𝑒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deg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𝑟𝑒𝑒𝑠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𝐼𝑛𝑖𝑡𝑖𝑎𝑙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𝐴𝑛𝑔𝑙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𝑟𝑜𝑡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𝑟𝑒𝑙𝑎𝑡𝑖𝑣𝑒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529" y="2656416"/>
                <a:ext cx="9720225" cy="1446358"/>
              </a:xfrm>
              <a:prstGeom prst="rect">
                <a:avLst/>
              </a:prstGeom>
              <a:blipFill>
                <a:blip r:embed="rId2"/>
                <a:stretch>
                  <a:fillRect l="-376" b="-7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4334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eRIbsDrA6TXGBYo4oqUSgC-8j8I2Zi6RXXmaRlJUa3_aTudNusbegll-Lc93kRblsqAy7PORxncjCQXP-tc8BBJM9gqIaEzJiwp0PF7xyCbGtD3DF3sjLS_2knWBndFVT6HDlfA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94" y="1470123"/>
            <a:ext cx="5613868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3163" y="866937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44.5% elongation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99938" y="1236269"/>
            <a:ext cx="464234" cy="465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9566031" y="2391508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566031" y="2391508"/>
            <a:ext cx="3798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931791" y="2366913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4373" y="4835746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0.02” x 0.02” square cross-section channels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426890" y="2047164"/>
            <a:ext cx="27295" cy="273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70024" y="3139664"/>
            <a:ext cx="109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1.5” sample length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266830" y="2156346"/>
            <a:ext cx="9053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85630" y="1665535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0.25” width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0474" y="145283"/>
            <a:ext cx="489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New Sample 11_21_2024</a:t>
            </a:r>
            <a:endParaRPr lang="en-US" sz="3200" b="1" dirty="0"/>
          </a:p>
        </p:txBody>
      </p:sp>
      <p:pic>
        <p:nvPicPr>
          <p:cNvPr id="1028" name="Picture 4" descr="https://lh7-rt.googleusercontent.com/docsz/AD_4nXeEtecUvfzS_joqOm_DYH6r7CNQxQlWPfVCDiUqaoeLyiS78DntplETfBeTKA--RQugNcXMgix_9R4fcf7-71mfIf_feu4S3Ojobevk4y-QNPHwSU_YaAdgkf4E2XxWpkjYIHge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5" y="1143875"/>
            <a:ext cx="2534104" cy="20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351692"/>
            <a:ext cx="45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Wire Lead Gauge size CHANGED TO  = 30 (from 28)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98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20257</TotalTime>
  <Words>1360</Words>
  <Application>Microsoft Office PowerPoint</Application>
  <PresentationFormat>Widescreen</PresentationFormat>
  <Paragraphs>130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Proxima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2.27” Long -&gt; will test Monday</vt:lpstr>
      <vt:lpstr>12_5_2024</vt:lpstr>
      <vt:lpstr>Comparing Sample Lengths</vt:lpstr>
      <vt:lpstr>Across Two Samples:  2.3” and 2.31”</vt:lpstr>
      <vt:lpstr>Initial Reapplication Issues</vt:lpstr>
      <vt:lpstr>Reapplication 3x</vt:lpstr>
      <vt:lpstr>PowerPoint Presentation</vt:lpstr>
      <vt:lpstr>Angle Testing:  Monday….</vt:lpstr>
      <vt:lpstr>12/12/2024</vt:lpstr>
      <vt:lpstr>PowerPoint Presentation</vt:lpstr>
      <vt:lpstr>Angle Testing</vt:lpstr>
      <vt:lpstr>PowerPoint Presentation</vt:lpstr>
      <vt:lpstr>PowerPoint Presentation</vt:lpstr>
      <vt:lpstr>PowerPoint Presentation</vt:lpstr>
      <vt:lpstr>PowerPoint Presentation</vt:lpstr>
      <vt:lpstr>12/19/2024</vt:lpstr>
      <vt:lpstr>Model Curve Changes Drastically When ABS print size changes drastically by 0.001” (0.0254mm)</vt:lpstr>
      <vt:lpstr>Model Curve Changes Drastically When ABS print size changes drastically by 0.001” (0.0254mm)</vt:lpstr>
      <vt:lpstr>PowerPoint Presentation</vt:lpstr>
      <vt:lpstr>4x Reapplication Errorbars:  Using MinMax -&gt; 0 to 1 12 prediction files worth of data</vt:lpstr>
      <vt:lpstr>4x Reapplication Errorbars:  Using Norm Res 12 prediction files worth of data</vt:lpstr>
      <vt:lpstr>Misalignment and MinMax: 0, 8, 20 deg 6 prediction files worth of data </vt:lpstr>
      <vt:lpstr>Across Sensor Repeatability:  MinMax 12 files, where 1 is trained and is used to predict rest -&gt; 132 prediction files in total</vt:lpstr>
      <vt:lpstr>PowerPoint Presentation</vt:lpstr>
      <vt:lpstr>Rot Enc. Dynamic Test:  100 Cycles, Period is 300 ms, collect 5 data points every 300 ms, 333 deg/sec</vt:lpstr>
      <vt:lpstr>IMU Dynamic Test:  100 Cycles, Period is 300 ms, , collect 5 data points every 300 ms, 333 deg/sec</vt:lpstr>
      <vt:lpstr>IMU Dynamic Test:  100 Cycles, Period is 1 sec, collect 15 data points every 1 sec, 333 deg/sec</vt:lpstr>
      <vt:lpstr>Strain Sensor Dynamic Test:  100 Cycles, Period is 300 ms, collect 5 data points every 300 ms, 333 deg/sec</vt:lpstr>
      <vt:lpstr>Strain Sensor Dynamic Test:  100 Cycles, Period is 1 sec, collect 15 data points every 1 sec, 333 deg/sec</vt:lpstr>
      <vt:lpstr>Comparing peak 0 deg norm res to 100 cycle</vt:lpstr>
    </vt:vector>
  </TitlesOfParts>
  <Company>Cal Maritime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Oppenheim, Tomas</dc:creator>
  <cp:lastModifiedBy>Oppenheim, Tomas</cp:lastModifiedBy>
  <cp:revision>54</cp:revision>
  <dcterms:created xsi:type="dcterms:W3CDTF">2024-11-21T18:07:37Z</dcterms:created>
  <dcterms:modified xsi:type="dcterms:W3CDTF">2025-01-23T17:43:10Z</dcterms:modified>
</cp:coreProperties>
</file>